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6858000" cy="9144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3606" y="7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2C5EF0B3-411E-4106-8891-069B2B365F6C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33600" y="696913"/>
            <a:ext cx="2614613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E9C4BDF8-56F0-4FC9-9A22-EE07A935C4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2132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57C83433-591D-48BF-B71C-A59C1BB2CAF0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C456FAB1-6F44-4169-A491-4E200B30D5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025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57C83433-591D-48BF-B71C-A59C1BB2CAF0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C456FAB1-6F44-4169-A491-4E200B30D5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06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57C83433-591D-48BF-B71C-A59C1BB2CAF0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C456FAB1-6F44-4169-A491-4E200B30D5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311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57C83433-591D-48BF-B71C-A59C1BB2CAF0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C456FAB1-6F44-4169-A491-4E200B30D5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013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57C83433-591D-48BF-B71C-A59C1BB2CAF0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C456FAB1-6F44-4169-A491-4E200B30D5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235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57C83433-591D-48BF-B71C-A59C1BB2CAF0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C456FAB1-6F44-4169-A491-4E200B30D5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462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57C83433-591D-48BF-B71C-A59C1BB2CAF0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C456FAB1-6F44-4169-A491-4E200B30D5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795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57C83433-591D-48BF-B71C-A59C1BB2CAF0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C456FAB1-6F44-4169-A491-4E200B30D5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013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57C83433-591D-48BF-B71C-A59C1BB2CAF0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C456FAB1-6F44-4169-A491-4E200B30D5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517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57C83433-591D-48BF-B71C-A59C1BB2CAF0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C456FAB1-6F44-4169-A491-4E200B30D5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788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57C83433-591D-48BF-B71C-A59C1BB2CAF0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C456FAB1-6F44-4169-A491-4E200B30D5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787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8" y="8212909"/>
            <a:ext cx="1799029" cy="854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154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floridadisaster.org/projects/FROC/FROC_Documents/Forms/AllItems.aspx?RootFolder=%2Fprojects%2FFROC%2FFROC%5FDocuments%2F4%2E%20Standardized%20Forms&amp;FolderCTID=0x0120002846EC3DE36C1940A1B4F0652E51F28E&amp;View=%7B6F3CF7BD%2DC0A4%2D4BE2%2DB809%2DC8009D7D0686%7D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EE87A428-9982-9CE6-4CD1-AE625890E8DC}"/>
              </a:ext>
            </a:extLst>
          </p:cNvPr>
          <p:cNvCxnSpPr/>
          <p:nvPr/>
        </p:nvCxnSpPr>
        <p:spPr>
          <a:xfrm>
            <a:off x="908050" y="6025602"/>
            <a:ext cx="0" cy="2500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222250" y="3870159"/>
            <a:ext cx="1371600" cy="2280458"/>
            <a:chOff x="239233" y="3489159"/>
            <a:chExt cx="1371600" cy="2054001"/>
          </a:xfrm>
        </p:grpSpPr>
        <p:sp>
          <p:nvSpPr>
            <p:cNvPr id="11" name="Rectangle 10"/>
            <p:cNvSpPr/>
            <p:nvPr/>
          </p:nvSpPr>
          <p:spPr>
            <a:xfrm>
              <a:off x="239233" y="3489159"/>
              <a:ext cx="1371600" cy="9144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i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Loss &lt;$500K – non-Cat; not expected to exceed SIR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39233" y="4628760"/>
              <a:ext cx="1371600" cy="9144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Davies leads the claim &amp; assignment of field adjuster as needed 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273300" y="482600"/>
            <a:ext cx="2184400" cy="3200400"/>
            <a:chOff x="2273300" y="76200"/>
            <a:chExt cx="2184400" cy="3200400"/>
          </a:xfrm>
        </p:grpSpPr>
        <p:sp>
          <p:nvSpPr>
            <p:cNvPr id="61" name="Rectangle 60"/>
            <p:cNvSpPr/>
            <p:nvPr/>
          </p:nvSpPr>
          <p:spPr>
            <a:xfrm>
              <a:off x="2273300" y="76200"/>
              <a:ext cx="2184400" cy="914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College experiences a property loss – fire, water damage, tornado, storm,  hurricane, etc.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273300" y="1219200"/>
              <a:ext cx="2184400" cy="914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College notifies FCSRMC/Davies and Disaster Recovery (DR) if needed, college mitigates loss/ makes temporary repairs</a:t>
              </a: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2273300" y="2362200"/>
              <a:ext cx="2184400" cy="914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FCSRMC/Davies assigns property adjuster</a:t>
              </a: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FCSRMC Property Claim Process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4823" y="313577"/>
            <a:ext cx="209548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Keys are:</a:t>
            </a:r>
          </a:p>
          <a:p>
            <a:pPr marL="342900" indent="-342900"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Transparent communication with all parties involved in the loss</a:t>
            </a:r>
          </a:p>
          <a:p>
            <a:pPr marL="342900" indent="-342900"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Managing expectations at all levels</a:t>
            </a:r>
          </a:p>
          <a:p>
            <a:pPr marL="342900" indent="-342900"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Coordinating closely with the College</a:t>
            </a:r>
          </a:p>
          <a:p>
            <a: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College should focus on insurance claim first and then FEMA</a:t>
            </a:r>
          </a:p>
          <a:p>
            <a: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FDEM F-Rom Forms link for FEMA:</a:t>
            </a:r>
          </a:p>
          <a:p>
            <a: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973" y="8373140"/>
            <a:ext cx="15240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6" name="Rectangle 75"/>
          <p:cNvSpPr/>
          <p:nvPr/>
        </p:nvSpPr>
        <p:spPr>
          <a:xfrm>
            <a:off x="1952466" y="3874846"/>
            <a:ext cx="1385106" cy="10058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i="1" dirty="0">
                <a:latin typeface="Arial" panose="020B0604020202020204" pitchFamily="34" charset="0"/>
                <a:cs typeface="Arial" panose="020B0604020202020204" pitchFamily="34" charset="0"/>
              </a:rPr>
              <a:t>Cat Occurrence &gt;$5M or any other Loss &gt;$500K</a:t>
            </a:r>
          </a:p>
        </p:txBody>
      </p:sp>
      <p:sp>
        <p:nvSpPr>
          <p:cNvPr id="77" name="Rectangle 76"/>
          <p:cNvSpPr/>
          <p:nvPr/>
        </p:nvSpPr>
        <p:spPr>
          <a:xfrm>
            <a:off x="1952466" y="5089671"/>
            <a:ext cx="1385106" cy="10058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Gallagher notifies excess carriers with cc to Sedgwick</a:t>
            </a:r>
          </a:p>
        </p:txBody>
      </p:sp>
      <p:sp>
        <p:nvSpPr>
          <p:cNvPr id="78" name="Rectangle 77"/>
          <p:cNvSpPr/>
          <p:nvPr/>
        </p:nvSpPr>
        <p:spPr>
          <a:xfrm>
            <a:off x="1966653" y="6298574"/>
            <a:ext cx="1375581" cy="9017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Sedgwick coordinating adjuster leads the loss</a:t>
            </a:r>
          </a:p>
        </p:txBody>
      </p:sp>
      <p:sp>
        <p:nvSpPr>
          <p:cNvPr id="79" name="Rectangle 78"/>
          <p:cNvSpPr/>
          <p:nvPr/>
        </p:nvSpPr>
        <p:spPr>
          <a:xfrm>
            <a:off x="1966653" y="7403169"/>
            <a:ext cx="1375580" cy="10058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Set up initial conference call with the college</a:t>
            </a:r>
          </a:p>
        </p:txBody>
      </p:sp>
      <p:cxnSp>
        <p:nvCxnSpPr>
          <p:cNvPr id="80" name="Straight Arrow Connector 79"/>
          <p:cNvCxnSpPr>
            <a:stCxn id="76" idx="2"/>
            <a:endCxn id="77" idx="0"/>
          </p:cNvCxnSpPr>
          <p:nvPr/>
        </p:nvCxnSpPr>
        <p:spPr>
          <a:xfrm>
            <a:off x="2645019" y="4880686"/>
            <a:ext cx="0" cy="2089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stCxn id="77" idx="2"/>
            <a:endCxn id="78" idx="0"/>
          </p:cNvCxnSpPr>
          <p:nvPr/>
        </p:nvCxnSpPr>
        <p:spPr>
          <a:xfrm>
            <a:off x="2645019" y="6095511"/>
            <a:ext cx="9425" cy="2030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>
            <a:stCxn id="78" idx="2"/>
            <a:endCxn id="79" idx="0"/>
          </p:cNvCxnSpPr>
          <p:nvPr/>
        </p:nvCxnSpPr>
        <p:spPr>
          <a:xfrm flipH="1">
            <a:off x="2654443" y="7200350"/>
            <a:ext cx="1" cy="2028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tangle 91"/>
          <p:cNvSpPr/>
          <p:nvPr/>
        </p:nvSpPr>
        <p:spPr>
          <a:xfrm>
            <a:off x="3906459" y="3865945"/>
            <a:ext cx="1512276" cy="100837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College obtains proposals, quotes for repairs</a:t>
            </a:r>
          </a:p>
        </p:txBody>
      </p:sp>
      <p:cxnSp>
        <p:nvCxnSpPr>
          <p:cNvPr id="93" name="Elbow Connector 92"/>
          <p:cNvCxnSpPr>
            <a:stCxn id="79" idx="3"/>
            <a:endCxn id="92" idx="1"/>
          </p:cNvCxnSpPr>
          <p:nvPr/>
        </p:nvCxnSpPr>
        <p:spPr>
          <a:xfrm flipV="1">
            <a:off x="3342233" y="4370131"/>
            <a:ext cx="564226" cy="353595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Rectangle 1026"/>
          <p:cNvSpPr/>
          <p:nvPr/>
        </p:nvSpPr>
        <p:spPr>
          <a:xfrm>
            <a:off x="3919159" y="5082335"/>
            <a:ext cx="1486876" cy="10131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College submits documentation to Sedwick/JS Held via portal for CAT loss (quotes, PO’s, invoices, photos)</a:t>
            </a:r>
          </a:p>
        </p:txBody>
      </p:sp>
      <p:cxnSp>
        <p:nvCxnSpPr>
          <p:cNvPr id="1046" name="Straight Arrow Connector 1045"/>
          <p:cNvCxnSpPr>
            <a:stCxn id="92" idx="2"/>
            <a:endCxn id="1027" idx="0"/>
          </p:cNvCxnSpPr>
          <p:nvPr/>
        </p:nvCxnSpPr>
        <p:spPr>
          <a:xfrm>
            <a:off x="4662597" y="4874317"/>
            <a:ext cx="0" cy="2080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" name="Rectangle 1047"/>
          <p:cNvSpPr/>
          <p:nvPr/>
        </p:nvSpPr>
        <p:spPr>
          <a:xfrm>
            <a:off x="3906459" y="6298574"/>
            <a:ext cx="1486876" cy="9017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Coordinating adjuster reviews invoices for market approval</a:t>
            </a:r>
          </a:p>
        </p:txBody>
      </p:sp>
      <p:cxnSp>
        <p:nvCxnSpPr>
          <p:cNvPr id="1066" name="Elbow Connector 1065"/>
          <p:cNvCxnSpPr>
            <a:stCxn id="64" idx="1"/>
            <a:endCxn id="11" idx="0"/>
          </p:cNvCxnSpPr>
          <p:nvPr/>
        </p:nvCxnSpPr>
        <p:spPr>
          <a:xfrm rot="10800000" flipV="1">
            <a:off x="908050" y="3225799"/>
            <a:ext cx="1365250" cy="644359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2" name="Straight Arrow Connector 1071"/>
          <p:cNvCxnSpPr/>
          <p:nvPr/>
        </p:nvCxnSpPr>
        <p:spPr>
          <a:xfrm>
            <a:off x="2438400" y="3683000"/>
            <a:ext cx="0" cy="1818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5" name="Straight Arrow Connector 1074"/>
          <p:cNvCxnSpPr>
            <a:stCxn id="11" idx="2"/>
            <a:endCxn id="12" idx="0"/>
          </p:cNvCxnSpPr>
          <p:nvPr/>
        </p:nvCxnSpPr>
        <p:spPr>
          <a:xfrm>
            <a:off x="908050" y="4885373"/>
            <a:ext cx="0" cy="2500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0" name="Straight Arrow Connector 1079"/>
          <p:cNvCxnSpPr>
            <a:stCxn id="1027" idx="2"/>
            <a:endCxn id="1048" idx="0"/>
          </p:cNvCxnSpPr>
          <p:nvPr/>
        </p:nvCxnSpPr>
        <p:spPr>
          <a:xfrm flipH="1">
            <a:off x="4649897" y="6095510"/>
            <a:ext cx="12700" cy="2030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1" name="Rectangle 1080"/>
          <p:cNvSpPr/>
          <p:nvPr/>
        </p:nvSpPr>
        <p:spPr>
          <a:xfrm>
            <a:off x="3892490" y="7403169"/>
            <a:ext cx="1514814" cy="99979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Davies issues payments; Provides adjuster schedule of recommended payments</a:t>
            </a:r>
          </a:p>
        </p:txBody>
      </p:sp>
      <p:cxnSp>
        <p:nvCxnSpPr>
          <p:cNvPr id="1087" name="Straight Arrow Connector 1086"/>
          <p:cNvCxnSpPr>
            <a:stCxn id="1048" idx="2"/>
            <a:endCxn id="1081" idx="0"/>
          </p:cNvCxnSpPr>
          <p:nvPr/>
        </p:nvCxnSpPr>
        <p:spPr>
          <a:xfrm>
            <a:off x="4649897" y="7200350"/>
            <a:ext cx="0" cy="2028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3403600" y="1419845"/>
            <a:ext cx="0" cy="2057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3403600" y="2562845"/>
            <a:ext cx="0" cy="2057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9D3941E8-3B84-0D30-068D-74044BFDDF95}"/>
              </a:ext>
            </a:extLst>
          </p:cNvPr>
          <p:cNvSpPr/>
          <p:nvPr/>
        </p:nvSpPr>
        <p:spPr>
          <a:xfrm>
            <a:off x="215900" y="6271377"/>
            <a:ext cx="1371600" cy="101521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Davies to assign Sedgwick for claims estimated above $500k?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692AB98-FA84-30B0-25B3-F76D0CCEEA14}"/>
              </a:ext>
            </a:extLst>
          </p:cNvPr>
          <p:cNvSpPr txBox="1"/>
          <p:nvPr/>
        </p:nvSpPr>
        <p:spPr>
          <a:xfrm flipV="1">
            <a:off x="3580439" y="17296546"/>
            <a:ext cx="1417832" cy="45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39FF7B62-4EE2-0E37-BE2A-2CDB9B7533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7700" y="3129018"/>
            <a:ext cx="332502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4. Standardized Forms - All Documents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rgbClr val="00B0F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18470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Gallagher">
      <a:dk1>
        <a:srgbClr val="000000"/>
      </a:dk1>
      <a:lt1>
        <a:srgbClr val="FFFFFF"/>
      </a:lt1>
      <a:dk2>
        <a:srgbClr val="535353"/>
      </a:dk2>
      <a:lt2>
        <a:srgbClr val="A7A7A7"/>
      </a:lt2>
      <a:accent1>
        <a:srgbClr val="00263E"/>
      </a:accent1>
      <a:accent2>
        <a:srgbClr val="407EC9"/>
      </a:accent2>
      <a:accent3>
        <a:srgbClr val="949300"/>
      </a:accent3>
      <a:accent4>
        <a:srgbClr val="E07E3C"/>
      </a:accent4>
      <a:accent5>
        <a:srgbClr val="F0B323"/>
      </a:accent5>
      <a:accent6>
        <a:srgbClr val="A4C8E1"/>
      </a:accent6>
      <a:hlink>
        <a:srgbClr val="898A89"/>
      </a:hlink>
      <a:folHlink>
        <a:srgbClr val="122D4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</TotalTime>
  <Words>207</Words>
  <Application>Microsoft Office PowerPoint</Application>
  <PresentationFormat>On-screen Show (4:3)</PresentationFormat>
  <Paragraphs>24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1_Office Theme</vt:lpstr>
      <vt:lpstr>PowerPoint Presentation</vt:lpstr>
    </vt:vector>
  </TitlesOfParts>
  <Company>Arthur J. Gallagher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Fagler</dc:creator>
  <cp:lastModifiedBy>Erica Connick</cp:lastModifiedBy>
  <cp:revision>66</cp:revision>
  <cp:lastPrinted>2022-05-31T16:16:48Z</cp:lastPrinted>
  <dcterms:created xsi:type="dcterms:W3CDTF">2018-02-26T20:22:53Z</dcterms:created>
  <dcterms:modified xsi:type="dcterms:W3CDTF">2026-05-27T20:13:58Z</dcterms:modified>
</cp:coreProperties>
</file>