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7842"/>
    <a:srgbClr val="005A9E"/>
    <a:srgbClr val="6B85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99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116065F-5D20-4091-9ACD-6D86AC4F79B1}" type="datetimeFigureOut">
              <a:rPr lang="en-US" smtClean="0"/>
              <a:t>1/23/2022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4EB0ABC-4931-4890-A9A8-48F08BB226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952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0DF9-8AC7-4345-98B1-D8D196AFBA3B}" type="datetimeFigureOut">
              <a:rPr lang="en-US" smtClean="0"/>
              <a:t>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03DE3-5CF1-4327-9A92-6AB032E1F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76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0DF9-8AC7-4345-98B1-D8D196AFBA3B}" type="datetimeFigureOut">
              <a:rPr lang="en-US" smtClean="0"/>
              <a:t>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03DE3-5CF1-4327-9A92-6AB032E1F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32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0DF9-8AC7-4345-98B1-D8D196AFBA3B}" type="datetimeFigureOut">
              <a:rPr lang="en-US" smtClean="0"/>
              <a:t>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03DE3-5CF1-4327-9A92-6AB032E1F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1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0DF9-8AC7-4345-98B1-D8D196AFBA3B}" type="datetimeFigureOut">
              <a:rPr lang="en-US" smtClean="0"/>
              <a:t>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03DE3-5CF1-4327-9A92-6AB032E1F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78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0DF9-8AC7-4345-98B1-D8D196AFBA3B}" type="datetimeFigureOut">
              <a:rPr lang="en-US" smtClean="0"/>
              <a:t>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03DE3-5CF1-4327-9A92-6AB032E1F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969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0DF9-8AC7-4345-98B1-D8D196AFBA3B}" type="datetimeFigureOut">
              <a:rPr lang="en-US" smtClean="0"/>
              <a:t>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03DE3-5CF1-4327-9A92-6AB032E1F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20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0DF9-8AC7-4345-98B1-D8D196AFBA3B}" type="datetimeFigureOut">
              <a:rPr lang="en-US" smtClean="0"/>
              <a:t>1/23/2022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03DE3-5CF1-4327-9A92-6AB032E1F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40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0DF9-8AC7-4345-98B1-D8D196AFBA3B}" type="datetimeFigureOut">
              <a:rPr lang="en-US" smtClean="0"/>
              <a:t>1/23/2022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03DE3-5CF1-4327-9A92-6AB032E1F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57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0DF9-8AC7-4345-98B1-D8D196AFBA3B}" type="datetimeFigureOut">
              <a:rPr lang="en-US" smtClean="0"/>
              <a:t>1/23/2022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03DE3-5CF1-4327-9A92-6AB032E1F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61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0DF9-8AC7-4345-98B1-D8D196AFBA3B}" type="datetimeFigureOut">
              <a:rPr lang="en-US" smtClean="0"/>
              <a:t>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03DE3-5CF1-4327-9A92-6AB032E1F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35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0DF9-8AC7-4345-98B1-D8D196AFBA3B}" type="datetimeFigureOut">
              <a:rPr lang="en-US" smtClean="0"/>
              <a:t>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03DE3-5CF1-4327-9A92-6AB032E1F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419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50DF9-8AC7-4345-98B1-D8D196AFBA3B}" type="datetimeFigureOut">
              <a:rPr lang="en-US" smtClean="0"/>
              <a:t>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03DE3-5CF1-4327-9A92-6AB032E1F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2.JP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fcsrmc.com/" TargetMode="External"/><Relationship Id="rId4" Type="http://schemas.openxmlformats.org/officeDocument/2006/relationships/hyperlink" Target="mailto:cfagler@fcsrmc.com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CSRMC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27" y="152397"/>
            <a:ext cx="1834008" cy="775453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80379" y="3249415"/>
            <a:ext cx="6485157" cy="21492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1263" y="2971800"/>
            <a:ext cx="22547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200" b="1" dirty="0">
                <a:solidFill>
                  <a:srgbClr val="005A9E"/>
                </a:solidFill>
              </a:rPr>
              <a:t>Chauncey Fagler, ARM-P</a:t>
            </a:r>
          </a:p>
          <a:p>
            <a:pPr lvl="0" algn="ctr"/>
            <a:r>
              <a:rPr lang="en-US" sz="1000" b="1" dirty="0">
                <a:solidFill>
                  <a:srgbClr val="005A9E"/>
                </a:solidFill>
              </a:rPr>
              <a:t>Executive Director &amp; Chief Risk Officer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3733800"/>
            <a:ext cx="1905000" cy="1592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b="1" dirty="0">
                <a:solidFill>
                  <a:srgbClr val="005A9E"/>
                </a:solidFill>
              </a:rPr>
              <a:t>Contact Information</a:t>
            </a:r>
          </a:p>
          <a:p>
            <a:pPr lvl="0"/>
            <a:r>
              <a:rPr lang="en-US" sz="1050" dirty="0">
                <a:solidFill>
                  <a:prstClr val="black"/>
                </a:solidFill>
              </a:rPr>
              <a:t>Phone: 352-955-2190 ext. 101</a:t>
            </a:r>
          </a:p>
          <a:p>
            <a:pPr lvl="0"/>
            <a:r>
              <a:rPr lang="en-US" sz="1050" dirty="0">
                <a:solidFill>
                  <a:prstClr val="black"/>
                </a:solidFill>
              </a:rPr>
              <a:t>Email: </a:t>
            </a:r>
            <a:r>
              <a:rPr lang="en-US" sz="1050" dirty="0">
                <a:solidFill>
                  <a:prstClr val="black"/>
                </a:solidFill>
                <a:hlinkClick r:id="rId4"/>
              </a:rPr>
              <a:t>cfagler@fcsrmc.com</a:t>
            </a:r>
            <a:endParaRPr lang="en-US" sz="1050" dirty="0">
              <a:solidFill>
                <a:prstClr val="black"/>
              </a:solidFill>
            </a:endParaRPr>
          </a:p>
          <a:p>
            <a:pPr lvl="0"/>
            <a:r>
              <a:rPr lang="en-US" sz="1050" dirty="0">
                <a:solidFill>
                  <a:prstClr val="black"/>
                </a:solidFill>
              </a:rPr>
              <a:t>Website: </a:t>
            </a:r>
            <a:r>
              <a:rPr lang="en-US" sz="1050" dirty="0">
                <a:solidFill>
                  <a:prstClr val="black"/>
                </a:solidFill>
                <a:hlinkClick r:id="rId5"/>
              </a:rPr>
              <a:t>www.fcsrmc.com</a:t>
            </a:r>
            <a:endParaRPr lang="en-US" sz="1050" dirty="0">
              <a:solidFill>
                <a:prstClr val="black"/>
              </a:solidFill>
            </a:endParaRPr>
          </a:p>
          <a:p>
            <a:pPr lvl="0"/>
            <a:endParaRPr lang="en-US" sz="1050" b="1" dirty="0">
              <a:solidFill>
                <a:prstClr val="black"/>
              </a:solidFill>
            </a:endParaRPr>
          </a:p>
          <a:p>
            <a:pPr lvl="0"/>
            <a:r>
              <a:rPr lang="en-US" sz="1200" b="1" dirty="0">
                <a:solidFill>
                  <a:srgbClr val="005A9E"/>
                </a:solidFill>
              </a:rPr>
              <a:t>Office Address</a:t>
            </a:r>
          </a:p>
          <a:p>
            <a:pPr lvl="0"/>
            <a:r>
              <a:rPr lang="en-US" sz="1050" dirty="0">
                <a:solidFill>
                  <a:prstClr val="black"/>
                </a:solidFill>
              </a:rPr>
              <a:t>4500 NW 27</a:t>
            </a:r>
            <a:r>
              <a:rPr lang="en-US" sz="1050" baseline="30000" dirty="0">
                <a:solidFill>
                  <a:prstClr val="black"/>
                </a:solidFill>
              </a:rPr>
              <a:t>th</a:t>
            </a:r>
            <a:r>
              <a:rPr lang="en-US" sz="1050" dirty="0">
                <a:solidFill>
                  <a:prstClr val="black"/>
                </a:solidFill>
              </a:rPr>
              <a:t> Avenue</a:t>
            </a:r>
          </a:p>
          <a:p>
            <a:pPr lvl="0"/>
            <a:r>
              <a:rPr lang="en-US" sz="1050" dirty="0">
                <a:solidFill>
                  <a:prstClr val="black"/>
                </a:solidFill>
              </a:rPr>
              <a:t>Suite B2</a:t>
            </a:r>
          </a:p>
          <a:p>
            <a:pPr lvl="0"/>
            <a:r>
              <a:rPr lang="en-US" sz="1050" dirty="0">
                <a:solidFill>
                  <a:prstClr val="black"/>
                </a:solidFill>
              </a:rPr>
              <a:t>Gainesville, FL 32606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7" y="3750445"/>
            <a:ext cx="462920" cy="40181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706856" y="2057400"/>
            <a:ext cx="619043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lvl="0"/>
            <a:r>
              <a:rPr lang="en-US" sz="1050" dirty="0">
                <a:solidFill>
                  <a:prstClr val="black"/>
                </a:solidFill>
              </a:rPr>
              <a:t>I joined the Florida College System Risk Management Consortium (FCSRMC) in 2002 and have served as Executive Director and Chief Risk Officer since 2007. FCSRMC delivers innovative enterprise-wide risk management to support the 28 colleges of the Florida College System, which has 50,000 employees, 800,000 students, and $9.6 billion in property. Prior to joining FCSRMC, I worked in the financial sector and in specialty retail management. </a:t>
            </a:r>
          </a:p>
          <a:p>
            <a:pPr marL="287338" lvl="0"/>
            <a:endParaRPr lang="en-US" sz="1050" dirty="0">
              <a:solidFill>
                <a:prstClr val="black"/>
              </a:solidFill>
            </a:endParaRPr>
          </a:p>
          <a:p>
            <a:pPr marL="287338" lvl="0"/>
            <a:r>
              <a:rPr lang="en-US" sz="1050" dirty="0">
                <a:solidFill>
                  <a:prstClr val="black"/>
                </a:solidFill>
              </a:rPr>
              <a:t>I am an active member of the Florida Education Risk Manager Association (FERMA), the Risk Insurance Society (RIMS), and URMIA through a range of activities, which include sharing my expertise, conference planning, and governance. I am especially proud to have served as president of URMIA for an extended term from 2019-2021 during the COVID-19 pandemic, and continue to serve on the URMIA board as immediate past-president. Outside of work, I am a lifelong swimmer and wine enthusiast.</a:t>
            </a:r>
          </a:p>
          <a:p>
            <a:pPr marL="287338" lvl="0"/>
            <a:endParaRPr lang="en-US" sz="1050" dirty="0">
              <a:solidFill>
                <a:prstClr val="black"/>
              </a:solidFill>
            </a:endParaRPr>
          </a:p>
          <a:p>
            <a:pPr marL="173038" lvl="0"/>
            <a:r>
              <a:rPr lang="en-US" sz="1400" b="1" dirty="0">
                <a:solidFill>
                  <a:srgbClr val="6B8537"/>
                </a:solidFill>
              </a:rPr>
              <a:t>Education</a:t>
            </a:r>
          </a:p>
          <a:p>
            <a:pPr marL="346075" lvl="0" indent="-171450">
              <a:buFont typeface="Arial" pitchFamily="34" charset="0"/>
              <a:buChar char="•"/>
            </a:pPr>
            <a:r>
              <a:rPr lang="en-US" sz="1050" dirty="0">
                <a:solidFill>
                  <a:prstClr val="black"/>
                </a:solidFill>
              </a:rPr>
              <a:t>University of Florida, Gainesville, Florida, Bachelor of Science – Advertising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518442" y="2113390"/>
            <a:ext cx="282850" cy="282850"/>
            <a:chOff x="2479608" y="983840"/>
            <a:chExt cx="282850" cy="282850"/>
          </a:xfrm>
        </p:grpSpPr>
        <p:sp>
          <p:nvSpPr>
            <p:cNvPr id="16" name="Oval 15"/>
            <p:cNvSpPr/>
            <p:nvPr/>
          </p:nvSpPr>
          <p:spPr>
            <a:xfrm>
              <a:off x="2479608" y="983840"/>
              <a:ext cx="282850" cy="282850"/>
            </a:xfrm>
            <a:prstGeom prst="ellipse">
              <a:avLst/>
            </a:prstGeom>
            <a:solidFill>
              <a:srgbClr val="5478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9202" y="1017259"/>
              <a:ext cx="183663" cy="183785"/>
            </a:xfrm>
            <a:prstGeom prst="rect">
              <a:avLst/>
            </a:prstGeom>
          </p:spPr>
        </p:pic>
      </p:grpSp>
      <p:sp>
        <p:nvSpPr>
          <p:cNvPr id="20" name="Oval 19"/>
          <p:cNvSpPr/>
          <p:nvPr/>
        </p:nvSpPr>
        <p:spPr>
          <a:xfrm>
            <a:off x="323504" y="1220097"/>
            <a:ext cx="1670254" cy="1670254"/>
          </a:xfrm>
          <a:prstGeom prst="ellipse">
            <a:avLst/>
          </a:prstGeom>
          <a:blipFill dpi="0"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8493" t="-53" r="-29433" b="-2517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431" y="4020838"/>
            <a:ext cx="282850" cy="28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776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215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Sollenberger</dc:creator>
  <cp:lastModifiedBy>Chauncey Fagler</cp:lastModifiedBy>
  <cp:revision>49</cp:revision>
  <cp:lastPrinted>2018-06-10T11:39:36Z</cp:lastPrinted>
  <dcterms:created xsi:type="dcterms:W3CDTF">2014-07-18T13:32:35Z</dcterms:created>
  <dcterms:modified xsi:type="dcterms:W3CDTF">2022-01-23T17:10:47Z</dcterms:modified>
</cp:coreProperties>
</file>