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0" r:id="rId2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7842"/>
    <a:srgbClr val="005A9E"/>
    <a:srgbClr val="6B8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1116065F-5D20-4091-9ACD-6D86AC4F79B1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A4EB0ABC-4931-4890-A9A8-48F08BB226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952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0DF9-8AC7-4345-98B1-D8D196AFBA3B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3DE3-5CF1-4327-9A92-6AB032E1FF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76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0DF9-8AC7-4345-98B1-D8D196AFBA3B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3DE3-5CF1-4327-9A92-6AB032E1FF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2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0DF9-8AC7-4345-98B1-D8D196AFBA3B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3DE3-5CF1-4327-9A92-6AB032E1FF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914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0DF9-8AC7-4345-98B1-D8D196AFBA3B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3DE3-5CF1-4327-9A92-6AB032E1FF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778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0DF9-8AC7-4345-98B1-D8D196AFBA3B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3DE3-5CF1-4327-9A92-6AB032E1FF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69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0DF9-8AC7-4345-98B1-D8D196AFBA3B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3DE3-5CF1-4327-9A92-6AB032E1FF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209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0DF9-8AC7-4345-98B1-D8D196AFBA3B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3DE3-5CF1-4327-9A92-6AB032E1FF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4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0DF9-8AC7-4345-98B1-D8D196AFBA3B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3DE3-5CF1-4327-9A92-6AB032E1FF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657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0DF9-8AC7-4345-98B1-D8D196AFBA3B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3DE3-5CF1-4327-9A92-6AB032E1FF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15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0DF9-8AC7-4345-98B1-D8D196AFBA3B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3DE3-5CF1-4327-9A92-6AB032E1FF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03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0DF9-8AC7-4345-98B1-D8D196AFBA3B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3DE3-5CF1-4327-9A92-6AB032E1FF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19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0DF9-8AC7-4345-98B1-D8D196AFBA3B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03DE3-5CF1-4327-9A92-6AB032E1FF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60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csrmc.com/" TargetMode="External"/><Relationship Id="rId4" Type="http://schemas.openxmlformats.org/officeDocument/2006/relationships/hyperlink" Target="mailto:cfagler@fcsrmc.com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CSRMC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27" y="152397"/>
            <a:ext cx="1834008" cy="77545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80379" y="3249415"/>
            <a:ext cx="6485157" cy="2149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63" y="2971800"/>
            <a:ext cx="22547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b="1" dirty="0" smtClean="0">
                <a:solidFill>
                  <a:srgbClr val="005A9E"/>
                </a:solidFill>
              </a:rPr>
              <a:t>Marsha Hackathorn </a:t>
            </a:r>
            <a:r>
              <a:rPr lang="en-US" sz="1200" b="1" dirty="0">
                <a:solidFill>
                  <a:srgbClr val="005A9E"/>
                </a:solidFill>
              </a:rPr>
              <a:t>ARM-P</a:t>
            </a:r>
          </a:p>
          <a:p>
            <a:pPr lvl="0" algn="ctr"/>
            <a:r>
              <a:rPr lang="en-US" sz="1000" b="1" dirty="0" smtClean="0">
                <a:solidFill>
                  <a:srgbClr val="005A9E"/>
                </a:solidFill>
              </a:rPr>
              <a:t>Enterprise Risk Manager</a:t>
            </a:r>
            <a:endParaRPr lang="en-US" sz="1000" b="1" dirty="0">
              <a:solidFill>
                <a:srgbClr val="005A9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733800"/>
            <a:ext cx="1905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rgbClr val="005A9E"/>
                </a:solidFill>
              </a:rPr>
              <a:t>Contact Information</a:t>
            </a:r>
          </a:p>
          <a:p>
            <a:pPr lvl="0"/>
            <a:r>
              <a:rPr lang="en-US" sz="1050" dirty="0">
                <a:solidFill>
                  <a:prstClr val="black"/>
                </a:solidFill>
              </a:rPr>
              <a:t>Phone: 352-955-2190 ext. </a:t>
            </a:r>
            <a:r>
              <a:rPr lang="en-US" sz="1050" dirty="0" smtClean="0">
                <a:solidFill>
                  <a:prstClr val="black"/>
                </a:solidFill>
              </a:rPr>
              <a:t>112</a:t>
            </a:r>
            <a:endParaRPr lang="en-US" sz="1050" dirty="0">
              <a:solidFill>
                <a:prstClr val="black"/>
              </a:solidFill>
            </a:endParaRPr>
          </a:p>
          <a:p>
            <a:pPr lvl="0"/>
            <a:r>
              <a:rPr lang="en-US" sz="1050" dirty="0">
                <a:solidFill>
                  <a:prstClr val="black"/>
                </a:solidFill>
              </a:rPr>
              <a:t>Email: </a:t>
            </a:r>
            <a:r>
              <a:rPr lang="en-US" sz="1050" dirty="0" smtClean="0">
                <a:solidFill>
                  <a:prstClr val="black"/>
                </a:solidFill>
                <a:hlinkClick r:id="rId4"/>
              </a:rPr>
              <a:t>mhackathorn@fcsrmc.com</a:t>
            </a:r>
            <a:endParaRPr lang="en-US" sz="1050" dirty="0">
              <a:solidFill>
                <a:prstClr val="black"/>
              </a:solidFill>
            </a:endParaRPr>
          </a:p>
          <a:p>
            <a:pPr lvl="0"/>
            <a:r>
              <a:rPr lang="en-US" sz="1050" dirty="0">
                <a:solidFill>
                  <a:prstClr val="black"/>
                </a:solidFill>
              </a:rPr>
              <a:t>Website: </a:t>
            </a:r>
            <a:r>
              <a:rPr lang="en-US" sz="1050" dirty="0">
                <a:solidFill>
                  <a:prstClr val="black"/>
                </a:solidFill>
                <a:hlinkClick r:id="rId5"/>
              </a:rPr>
              <a:t>www.fcsrmc.com</a:t>
            </a:r>
            <a:endParaRPr lang="en-US" sz="1050" dirty="0">
              <a:solidFill>
                <a:prstClr val="black"/>
              </a:solidFill>
            </a:endParaRPr>
          </a:p>
          <a:p>
            <a:pPr lvl="0"/>
            <a:endParaRPr lang="en-US" sz="1050" b="1" dirty="0">
              <a:solidFill>
                <a:prstClr val="black"/>
              </a:solidFill>
            </a:endParaRPr>
          </a:p>
          <a:p>
            <a:pPr lvl="0"/>
            <a:r>
              <a:rPr lang="en-US" sz="1200" b="1" dirty="0">
                <a:solidFill>
                  <a:srgbClr val="005A9E"/>
                </a:solidFill>
              </a:rPr>
              <a:t>Office Address</a:t>
            </a:r>
          </a:p>
          <a:p>
            <a:pPr lvl="0"/>
            <a:r>
              <a:rPr lang="en-US" sz="1050" dirty="0">
                <a:solidFill>
                  <a:prstClr val="black"/>
                </a:solidFill>
              </a:rPr>
              <a:t>4500 NW 27</a:t>
            </a:r>
            <a:r>
              <a:rPr lang="en-US" sz="1050" baseline="30000" dirty="0">
                <a:solidFill>
                  <a:prstClr val="black"/>
                </a:solidFill>
              </a:rPr>
              <a:t>th</a:t>
            </a:r>
            <a:r>
              <a:rPr lang="en-US" sz="1050" dirty="0">
                <a:solidFill>
                  <a:prstClr val="black"/>
                </a:solidFill>
              </a:rPr>
              <a:t> Avenue</a:t>
            </a:r>
          </a:p>
          <a:p>
            <a:pPr lvl="0"/>
            <a:r>
              <a:rPr lang="en-US" sz="1050" dirty="0">
                <a:solidFill>
                  <a:prstClr val="black"/>
                </a:solidFill>
              </a:rPr>
              <a:t>Suite B2</a:t>
            </a:r>
          </a:p>
          <a:p>
            <a:pPr lvl="0"/>
            <a:r>
              <a:rPr lang="en-US" sz="1050" dirty="0">
                <a:solidFill>
                  <a:prstClr val="black"/>
                </a:solidFill>
              </a:rPr>
              <a:t>Gainesville, FL 32606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7" y="3750445"/>
            <a:ext cx="462920" cy="4018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06856" y="2057400"/>
            <a:ext cx="6190436" cy="2085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0"/>
            <a:r>
              <a:rPr lang="en-US" sz="1050" dirty="0">
                <a:solidFill>
                  <a:prstClr val="black"/>
                </a:solidFill>
              </a:rPr>
              <a:t>I joined the Florida College System Risk Management Consortium (FCSRMC) in </a:t>
            </a:r>
            <a:r>
              <a:rPr lang="en-US" sz="1050" dirty="0" smtClean="0">
                <a:solidFill>
                  <a:prstClr val="black"/>
                </a:solidFill>
              </a:rPr>
              <a:t>2015 and serve as an Enterprise Risk Manager.  FCSRMC is a risk management Consortium created by the legislature </a:t>
            </a:r>
            <a:r>
              <a:rPr lang="en-US" sz="1050" dirty="0">
                <a:solidFill>
                  <a:prstClr val="black"/>
                </a:solidFill>
              </a:rPr>
              <a:t>to </a:t>
            </a:r>
            <a:r>
              <a:rPr lang="en-US" sz="1050" dirty="0" smtClean="0">
                <a:solidFill>
                  <a:prstClr val="black"/>
                </a:solidFill>
              </a:rPr>
              <a:t>support insurance and risk management needs of </a:t>
            </a:r>
            <a:r>
              <a:rPr lang="en-US" sz="1050" dirty="0">
                <a:solidFill>
                  <a:prstClr val="black"/>
                </a:solidFill>
              </a:rPr>
              <a:t>the 28 colleges of the Florida College </a:t>
            </a:r>
            <a:r>
              <a:rPr lang="en-US" sz="1050" dirty="0" smtClean="0">
                <a:solidFill>
                  <a:prstClr val="black"/>
                </a:solidFill>
              </a:rPr>
              <a:t>System.  My experience prior </a:t>
            </a:r>
            <a:r>
              <a:rPr lang="en-US" sz="1050" dirty="0">
                <a:solidFill>
                  <a:prstClr val="black"/>
                </a:solidFill>
              </a:rPr>
              <a:t>to joining </a:t>
            </a:r>
            <a:r>
              <a:rPr lang="en-US" sz="1050" dirty="0" smtClean="0">
                <a:solidFill>
                  <a:prstClr val="black"/>
                </a:solidFill>
              </a:rPr>
              <a:t>FCSRMC is on the insurance brokerage side of the insurance industry specializing in commercial risks and K-12 school districts. </a:t>
            </a:r>
            <a:endParaRPr lang="en-US" sz="1050" dirty="0">
              <a:solidFill>
                <a:prstClr val="black"/>
              </a:solidFill>
            </a:endParaRPr>
          </a:p>
          <a:p>
            <a:pPr marL="287338" lvl="0"/>
            <a:endParaRPr lang="en-US" sz="1050" dirty="0">
              <a:solidFill>
                <a:prstClr val="black"/>
              </a:solidFill>
            </a:endParaRPr>
          </a:p>
          <a:p>
            <a:pPr marL="287338" lvl="0"/>
            <a:r>
              <a:rPr lang="en-US" sz="1050" dirty="0">
                <a:solidFill>
                  <a:prstClr val="black"/>
                </a:solidFill>
              </a:rPr>
              <a:t>I am an active member of the Florida Education Risk Manager Association (FERMA), the Risk Insurance Society (RIMS), and </a:t>
            </a:r>
            <a:r>
              <a:rPr lang="en-US" sz="1050" dirty="0" smtClean="0">
                <a:solidFill>
                  <a:prstClr val="black"/>
                </a:solidFill>
              </a:rPr>
              <a:t>University Risk Management &amp; Insurance Association (URMIA).  I enjoy volunteering with Girl Scouts and </a:t>
            </a:r>
            <a:r>
              <a:rPr lang="en-US" sz="1050" dirty="0" smtClean="0">
                <a:solidFill>
                  <a:prstClr val="black"/>
                </a:solidFill>
              </a:rPr>
              <a:t>supporting</a:t>
            </a:r>
            <a:r>
              <a:rPr lang="en-US" sz="1050" dirty="0" smtClean="0">
                <a:solidFill>
                  <a:prstClr val="black"/>
                </a:solidFill>
              </a:rPr>
              <a:t> my Daughter’s extra-curricular activities.  </a:t>
            </a:r>
            <a:endParaRPr lang="en-US" sz="1050" dirty="0">
              <a:solidFill>
                <a:prstClr val="black"/>
              </a:solidFill>
            </a:endParaRPr>
          </a:p>
          <a:p>
            <a:pPr marL="287338" lvl="0"/>
            <a:endParaRPr lang="en-US" sz="1050" dirty="0">
              <a:solidFill>
                <a:prstClr val="black"/>
              </a:solidFill>
            </a:endParaRPr>
          </a:p>
          <a:p>
            <a:pPr marL="173038" lvl="0"/>
            <a:r>
              <a:rPr lang="en-US" sz="1400" b="1" dirty="0">
                <a:solidFill>
                  <a:srgbClr val="6B8537"/>
                </a:solidFill>
              </a:rPr>
              <a:t>Education</a:t>
            </a:r>
          </a:p>
          <a:p>
            <a:pPr marL="346075" lvl="0" indent="-171450">
              <a:buFont typeface="Arial" pitchFamily="34" charset="0"/>
              <a:buChar char="•"/>
            </a:pPr>
            <a:r>
              <a:rPr lang="en-US" sz="1050" dirty="0" smtClean="0">
                <a:solidFill>
                  <a:prstClr val="black"/>
                </a:solidFill>
              </a:rPr>
              <a:t>Santa Fe College, Gainesville, Florida, Bachelor of Science – Organizational Management</a:t>
            </a:r>
            <a:endParaRPr lang="en-US" sz="1050" dirty="0">
              <a:solidFill>
                <a:prstClr val="black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518442" y="2113390"/>
            <a:ext cx="282850" cy="282850"/>
            <a:chOff x="2479608" y="983840"/>
            <a:chExt cx="282850" cy="282850"/>
          </a:xfrm>
        </p:grpSpPr>
        <p:sp>
          <p:nvSpPr>
            <p:cNvPr id="16" name="Oval 15"/>
            <p:cNvSpPr/>
            <p:nvPr/>
          </p:nvSpPr>
          <p:spPr>
            <a:xfrm>
              <a:off x="2479608" y="983840"/>
              <a:ext cx="282850" cy="282850"/>
            </a:xfrm>
            <a:prstGeom prst="ellipse">
              <a:avLst/>
            </a:prstGeom>
            <a:solidFill>
              <a:srgbClr val="547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9202" y="1017259"/>
              <a:ext cx="183663" cy="18378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31" y="4020838"/>
            <a:ext cx="282850" cy="28285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9"/>
          <a:srcRect l="13782" t="3974" r="7692" b="27314"/>
          <a:stretch/>
        </p:blipFill>
        <p:spPr bwMode="auto">
          <a:xfrm>
            <a:off x="455236" y="1258158"/>
            <a:ext cx="1369850" cy="1598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3776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166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Sollenberger</dc:creator>
  <cp:lastModifiedBy>Marsha Hackathorn</cp:lastModifiedBy>
  <cp:revision>52</cp:revision>
  <cp:lastPrinted>2018-06-10T11:39:36Z</cp:lastPrinted>
  <dcterms:created xsi:type="dcterms:W3CDTF">2014-07-18T13:32:35Z</dcterms:created>
  <dcterms:modified xsi:type="dcterms:W3CDTF">2022-03-02T15:13:19Z</dcterms:modified>
</cp:coreProperties>
</file>